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601200" cy="12801600" type="A3"/>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173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47" d="100"/>
          <a:sy n="47" d="100"/>
        </p:scale>
        <p:origin x="206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853744-EB3D-4507-9524-9111089BFC1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4140" b="2058"/>
          <a:stretch/>
        </p:blipFill>
        <p:spPr>
          <a:xfrm>
            <a:off x="0" y="10926305"/>
            <a:ext cx="9608047" cy="1875295"/>
          </a:xfrm>
          <a:prstGeom prst="rect">
            <a:avLst/>
          </a:prstGeom>
        </p:spPr>
      </p:pic>
      <p:sp>
        <p:nvSpPr>
          <p:cNvPr id="9" name="Rectangle 8">
            <a:extLst>
              <a:ext uri="{FF2B5EF4-FFF2-40B4-BE49-F238E27FC236}">
                <a16:creationId xmlns:a16="http://schemas.microsoft.com/office/drawing/2014/main" id="{B631603D-0BDF-4019-841B-92043F38F02A}"/>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a:p>
        </p:txBody>
      </p:sp>
      <p:sp>
        <p:nvSpPr>
          <p:cNvPr id="4" name="TextBox 3">
            <a:extLst>
              <a:ext uri="{FF2B5EF4-FFF2-40B4-BE49-F238E27FC236}">
                <a16:creationId xmlns:a16="http://schemas.microsoft.com/office/drawing/2014/main" id="{D71BAECD-2130-468A-812B-78EFE0ABC8F6}"/>
              </a:ext>
            </a:extLst>
          </p:cNvPr>
          <p:cNvSpPr txBox="1"/>
          <p:nvPr userDrawn="1"/>
        </p:nvSpPr>
        <p:spPr>
          <a:xfrm>
            <a:off x="356459" y="681925"/>
            <a:ext cx="8888281"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5" name="TextBox 4">
            <a:extLst>
              <a:ext uri="{FF2B5EF4-FFF2-40B4-BE49-F238E27FC236}">
                <a16:creationId xmlns:a16="http://schemas.microsoft.com/office/drawing/2014/main" id="{121334E3-B7B2-412F-AD92-6A34F95CCC42}"/>
              </a:ext>
            </a:extLst>
          </p:cNvPr>
          <p:cNvSpPr txBox="1"/>
          <p:nvPr userDrawn="1"/>
        </p:nvSpPr>
        <p:spPr>
          <a:xfrm>
            <a:off x="356461" y="1444189"/>
            <a:ext cx="8888280" cy="523220"/>
          </a:xfrm>
          <a:prstGeom prst="rect">
            <a:avLst/>
          </a:prstGeom>
          <a:noFill/>
        </p:spPr>
        <p:txBody>
          <a:bodyPr wrap="square" rtlCol="0">
            <a:spAutoFit/>
          </a:bodyPr>
          <a:lstStyle/>
          <a:p>
            <a:pPr algn="ctr"/>
            <a:r>
              <a:rPr lang="el-GR" sz="2800" dirty="0">
                <a:latin typeface="Arial Narrow" panose="020B0606020202030204" pitchFamily="34" charset="0"/>
              </a:rPr>
              <a:t>Επιχειρησιακό Πρόγραμμα</a:t>
            </a:r>
            <a:r>
              <a:rPr lang="en-US" sz="2800" dirty="0">
                <a:latin typeface="Arial Narrow" panose="020B0606020202030204" pitchFamily="34" charset="0"/>
              </a:rPr>
              <a:t> “</a:t>
            </a:r>
            <a:r>
              <a:rPr lang="el-GR" sz="2800" dirty="0">
                <a:latin typeface="Arial Narrow" panose="020B0606020202030204" pitchFamily="34" charset="0"/>
              </a:rPr>
              <a:t>ΚΡΗΤΗ</a:t>
            </a:r>
            <a:r>
              <a:rPr lang="en-US" sz="2800" dirty="0">
                <a:latin typeface="Arial Narrow" panose="020B0606020202030204" pitchFamily="34" charset="0"/>
              </a:rPr>
              <a:t>”</a:t>
            </a:r>
            <a:r>
              <a:rPr lang="el-GR" sz="2800" dirty="0">
                <a:latin typeface="Arial Narrow" panose="020B0606020202030204" pitchFamily="34" charset="0"/>
              </a:rPr>
              <a:t> 2014-2020</a:t>
            </a:r>
          </a:p>
        </p:txBody>
      </p:sp>
    </p:spTree>
    <p:extLst>
      <p:ext uri="{BB962C8B-B14F-4D97-AF65-F5344CB8AC3E}">
        <p14:creationId xmlns:p14="http://schemas.microsoft.com/office/powerpoint/2010/main" val="1672457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2F9854B-B01F-4788-B102-52F08DAC3FD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84140" b="2058"/>
          <a:stretch/>
        </p:blipFill>
        <p:spPr>
          <a:xfrm>
            <a:off x="0" y="10926305"/>
            <a:ext cx="9608047" cy="1875295"/>
          </a:xfrm>
          <a:prstGeom prst="rect">
            <a:avLst/>
          </a:prstGeom>
        </p:spPr>
      </p:pic>
      <p:sp>
        <p:nvSpPr>
          <p:cNvPr id="8" name="Rectangle 7">
            <a:extLst>
              <a:ext uri="{FF2B5EF4-FFF2-40B4-BE49-F238E27FC236}">
                <a16:creationId xmlns:a16="http://schemas.microsoft.com/office/drawing/2014/main" id="{F99B5177-CA53-46B5-BE16-685A07243F98}"/>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9" name="TextBox 8">
            <a:extLst>
              <a:ext uri="{FF2B5EF4-FFF2-40B4-BE49-F238E27FC236}">
                <a16:creationId xmlns:a16="http://schemas.microsoft.com/office/drawing/2014/main" id="{D66534A1-3972-417C-8208-1145D5607CEF}"/>
              </a:ext>
            </a:extLst>
          </p:cNvPr>
          <p:cNvSpPr txBox="1"/>
          <p:nvPr userDrawn="1"/>
        </p:nvSpPr>
        <p:spPr>
          <a:xfrm>
            <a:off x="526942" y="681925"/>
            <a:ext cx="8183105"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10" name="TextBox 9">
            <a:extLst>
              <a:ext uri="{FF2B5EF4-FFF2-40B4-BE49-F238E27FC236}">
                <a16:creationId xmlns:a16="http://schemas.microsoft.com/office/drawing/2014/main" id="{A68B01F9-BDD0-4A3F-8B5C-C5F4D04AAF34}"/>
              </a:ext>
            </a:extLst>
          </p:cNvPr>
          <p:cNvSpPr txBox="1"/>
          <p:nvPr userDrawn="1"/>
        </p:nvSpPr>
        <p:spPr>
          <a:xfrm>
            <a:off x="883403" y="1444189"/>
            <a:ext cx="3749744" cy="892552"/>
          </a:xfrm>
          <a:prstGeom prst="rect">
            <a:avLst/>
          </a:prstGeom>
          <a:noFill/>
        </p:spPr>
        <p:txBody>
          <a:bodyPr wrap="none" rtlCol="0">
            <a:spAutoFit/>
          </a:bodyPr>
          <a:lstStyle/>
          <a:p>
            <a:r>
              <a:rPr lang="el-GR" sz="2800" dirty="0">
                <a:latin typeface="Arial Narrow" panose="020B0606020202030204" pitchFamily="34" charset="0"/>
              </a:rPr>
              <a:t>Επιχειρησιακό Πρόγραμμα</a:t>
            </a:r>
          </a:p>
          <a:p>
            <a:r>
              <a:rPr lang="el-GR" sz="2400" dirty="0">
                <a:latin typeface="Arial Narrow" panose="020B0606020202030204" pitchFamily="34" charset="0"/>
              </a:rPr>
              <a:t>Περιφέρειας Κρήτης</a:t>
            </a:r>
          </a:p>
        </p:txBody>
      </p:sp>
    </p:spTree>
    <p:extLst>
      <p:ext uri="{BB962C8B-B14F-4D97-AF65-F5344CB8AC3E}">
        <p14:creationId xmlns:p14="http://schemas.microsoft.com/office/powerpoint/2010/main" val="1862009884"/>
      </p:ext>
    </p:extLst>
  </p:cSld>
  <p:clrMap bg1="lt1" tx1="dk1" bg2="lt2" tx2="dk2" accent1="accent1" accent2="accent2" accent3="accent3" accent4="accent4" accent5="accent5" accent6="accent6" hlink="hlink" folHlink="folHlink"/>
  <p:sldLayoutIdLst>
    <p:sldLayoutId id="214748369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 TextBox">
            <a:extLst>
              <a:ext uri="{FF2B5EF4-FFF2-40B4-BE49-F238E27FC236}">
                <a16:creationId xmlns:a16="http://schemas.microsoft.com/office/drawing/2014/main" id="{A139DF79-8A8F-4C2E-BEAB-97708FD2053C}"/>
              </a:ext>
            </a:extLst>
          </p:cNvPr>
          <p:cNvSpPr txBox="1"/>
          <p:nvPr/>
        </p:nvSpPr>
        <p:spPr>
          <a:xfrm>
            <a:off x="375834" y="2163325"/>
            <a:ext cx="8849532" cy="3178947"/>
          </a:xfrm>
          <a:prstGeom prst="rect">
            <a:avLst/>
          </a:prstGeom>
          <a:noFill/>
        </p:spPr>
        <p:txBody>
          <a:bodyPr wrap="square" rtlCol="0">
            <a:spAutoFit/>
          </a:bodyPr>
          <a:lstStyle/>
          <a:p>
            <a:pPr algn="just">
              <a:lnSpc>
                <a:spcPct val="150000"/>
              </a:lnSpc>
            </a:pPr>
            <a:r>
              <a:rPr lang="el-GR" sz="12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Η επιχείρηση</a:t>
            </a:r>
            <a:r>
              <a:rPr lang="en-US" sz="12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 </a:t>
            </a:r>
            <a:r>
              <a:rPr lang="el-GR" sz="12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ΑΝΑΤΟΛΗ ΞΕΝΟΔΟΧΕΙΑΚΕΣ ΚΑΙ ΤΟΥΡΙΣΤΙΚΕΣ ΕΠΙΧΕΙΡΗΣΕΙΣ</a:t>
            </a:r>
            <a:r>
              <a:rPr lang="en-US" sz="12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 </a:t>
            </a:r>
            <a:r>
              <a:rPr lang="el-GR" sz="12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που εδρεύει στην </a:t>
            </a:r>
            <a:r>
              <a:rPr lang="el-GR" sz="1200" b="1"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Περιφέρεια Κρήτης </a:t>
            </a:r>
            <a:r>
              <a:rPr lang="el-GR" sz="12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σε συνεργασία με το ΜΟΥΣΕΙΟ ΓΟΥΛΑΝΔΡΗ ΦΥΣΙΚΗΣ ΙΣΤΟΡΙΑΣ,ΚΕΝΤΡΟ ΓΑΙΑ και το ΝΙΚΟΣ ΔΑΣΚΑΛΑΝΤΩΝΑΚΗΣ NDF ΦΙΛΑΝΘΡΩΠΙΚΗ ΚΑΙ ΠΟΛΙΤΙΣΤΙΚΗ ΑΣΤΙΚΗ ΜΗ ΚΕΡΔΟΣΚΟΠΙΚΗ ΕΤΑΙΡΙΑ , εντάχθηκε στη δράση: </a:t>
            </a:r>
            <a:r>
              <a:rPr lang="en-US" sz="1200" b="1" dirty="0">
                <a:solidFill>
                  <a:schemeClr val="accent1">
                    <a:lumMod val="50000"/>
                  </a:schemeClr>
                </a:solidFill>
                <a:latin typeface="Verdana" panose="020B0604030504040204" pitchFamily="34" charset="0"/>
                <a:ea typeface="Verdana" panose="020B0604030504040204" pitchFamily="34" charset="0"/>
              </a:rPr>
              <a:t>“</a:t>
            </a:r>
            <a:r>
              <a:rPr lang="en-US" sz="1200" b="1" dirty="0" err="1">
                <a:solidFill>
                  <a:schemeClr val="accent1">
                    <a:lumMod val="50000"/>
                  </a:schemeClr>
                </a:solidFill>
                <a:latin typeface="Verdana" panose="020B0604030504040204" pitchFamily="34" charset="0"/>
                <a:ea typeface="Verdana" panose="020B0604030504040204" pitchFamily="34" charset="0"/>
              </a:rPr>
              <a:t>Συμ</a:t>
            </a:r>
            <a:r>
              <a:rPr lang="en-US" sz="1200" b="1" dirty="0">
                <a:solidFill>
                  <a:schemeClr val="accent1">
                    <a:lumMod val="50000"/>
                  </a:schemeClr>
                </a:solidFill>
                <a:latin typeface="Verdana" panose="020B0604030504040204" pitchFamily="34" charset="0"/>
                <a:ea typeface="Verdana" panose="020B0604030504040204" pitchFamily="34" charset="0"/>
              </a:rPr>
              <a:t>πράξεις Επιχειρήσεων με Ερευνητικούς Οργανισμούς, σε τομείς της RIS3Crete”</a:t>
            </a:r>
            <a:r>
              <a:rPr lang="el-GR" sz="1200" b="1"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 </a:t>
            </a:r>
            <a:r>
              <a:rPr lang="el-GR" sz="1200" b="0" i="0" u="none" strike="noStrike" baseline="0" dirty="0">
                <a:solidFill>
                  <a:schemeClr val="accent1">
                    <a:lumMod val="50000"/>
                  </a:schemeClr>
                </a:solidFill>
                <a:latin typeface="Verdana" panose="020B0604030504040204" pitchFamily="34" charset="0"/>
                <a:ea typeface="Verdana" panose="020B0604030504040204" pitchFamily="34" charset="0"/>
              </a:rPr>
              <a:t>Η δράση επιδιώκει τη σύνδεση της έρευνας και καινοτομίας με την επιχειρηματικότητα και την ενίσχυση της ανταγωνιστικότητας των επιχειρήσεων, με σκοπό τη μετάβαση στην ποιοτική καινοτόμα επιχειρηματικότητα και την αύξηση της εγχώριας προστιθέμενης αξίας. Επιπλέον επιδιώκει την άμεση και αποτελεσματική διοχέτευση των διαθέσιμων πόρων για την προώθηση ερευνητικών δραστηριοτήτων και την εφαρμογή καινοτομιών στις επιχειρήσεις και ιδιαίτερα στις μικρομεσαίες επιχειρήσεις. </a:t>
            </a:r>
            <a:endParaRPr lang="el-GR" sz="1200" dirty="0">
              <a:solidFill>
                <a:schemeClr val="accent1">
                  <a:lumMod val="50000"/>
                </a:schemeClr>
              </a:solidFill>
              <a:latin typeface="Verdana" pitchFamily="34" charset="0"/>
              <a:ea typeface="Verdana" pitchFamily="34" charset="0"/>
              <a:cs typeface="Verdana" pitchFamily="34" charset="0"/>
            </a:endParaRPr>
          </a:p>
          <a:p>
            <a:pPr algn="just">
              <a:lnSpc>
                <a:spcPct val="150000"/>
              </a:lnSpc>
              <a:spcBef>
                <a:spcPts val="600"/>
              </a:spcBef>
            </a:pPr>
            <a:r>
              <a:rPr lang="el-GR" sz="1200" dirty="0">
                <a:solidFill>
                  <a:srgbClr val="002060"/>
                </a:solidFill>
                <a:latin typeface="Verdana" pitchFamily="34" charset="0"/>
                <a:ea typeface="Verdana" pitchFamily="34" charset="0"/>
                <a:cs typeface="Verdana" pitchFamily="34" charset="0"/>
              </a:rPr>
              <a:t>Ο συνολικός προϋπολογισμός της επένδυσης είναι 423.300,00 € εκ των οποίων η ιδιωτική δαπάνη ανέρχεται στα 67.560,00 € και συγχρηματοδοτείται από </a:t>
            </a:r>
            <a:r>
              <a:rPr lang="el-GR" sz="1200" b="1" dirty="0">
                <a:solidFill>
                  <a:srgbClr val="002060"/>
                </a:solidFill>
                <a:latin typeface="Verdana" pitchFamily="34" charset="0"/>
                <a:ea typeface="Verdana" pitchFamily="34" charset="0"/>
                <a:cs typeface="Verdana" pitchFamily="34" charset="0"/>
              </a:rPr>
              <a:t>την Ελλάδα </a:t>
            </a:r>
            <a:r>
              <a:rPr lang="el-GR" sz="1200" dirty="0">
                <a:solidFill>
                  <a:srgbClr val="002060"/>
                </a:solidFill>
                <a:latin typeface="Verdana" pitchFamily="34" charset="0"/>
                <a:ea typeface="Verdana" pitchFamily="34" charset="0"/>
                <a:cs typeface="Verdana" pitchFamily="34" charset="0"/>
              </a:rPr>
              <a:t>και το </a:t>
            </a:r>
            <a:r>
              <a:rPr lang="el-GR" sz="1200" b="1" dirty="0">
                <a:solidFill>
                  <a:srgbClr val="002060"/>
                </a:solidFill>
                <a:latin typeface="Verdana" pitchFamily="34" charset="0"/>
                <a:ea typeface="Verdana" pitchFamily="34" charset="0"/>
                <a:cs typeface="Verdana" pitchFamily="34" charset="0"/>
              </a:rPr>
              <a:t>Ευρωπαϊκό Ταμείο Περιφερειακής Ανάπτυξης</a:t>
            </a:r>
            <a:r>
              <a:rPr lang="el-GR" sz="1200" dirty="0">
                <a:solidFill>
                  <a:srgbClr val="002060"/>
                </a:solidFill>
                <a:latin typeface="Verdana" pitchFamily="34" charset="0"/>
                <a:ea typeface="Verdana" pitchFamily="34" charset="0"/>
                <a:cs typeface="Verdana" pitchFamily="34" charset="0"/>
              </a:rPr>
              <a:t>. </a:t>
            </a:r>
            <a:endParaRPr lang="el-GR" sz="1200" b="1" dirty="0">
              <a:solidFill>
                <a:srgbClr val="002060"/>
              </a:solidFill>
              <a:latin typeface="Verdana" pitchFamily="34" charset="0"/>
              <a:ea typeface="Verdana" pitchFamily="34" charset="0"/>
              <a:cs typeface="Verdana" pitchFamily="34" charset="0"/>
            </a:endParaRPr>
          </a:p>
        </p:txBody>
      </p:sp>
      <p:sp>
        <p:nvSpPr>
          <p:cNvPr id="10" name="5 - TextBox">
            <a:extLst>
              <a:ext uri="{FF2B5EF4-FFF2-40B4-BE49-F238E27FC236}">
                <a16:creationId xmlns:a16="http://schemas.microsoft.com/office/drawing/2014/main" id="{BA04B47D-5973-4A6D-A83F-4B8C1F1D3263}"/>
              </a:ext>
            </a:extLst>
          </p:cNvPr>
          <p:cNvSpPr txBox="1"/>
          <p:nvPr/>
        </p:nvSpPr>
        <p:spPr>
          <a:xfrm>
            <a:off x="375834" y="5354330"/>
            <a:ext cx="8849532" cy="4486998"/>
          </a:xfrm>
          <a:prstGeom prst="rect">
            <a:avLst/>
          </a:prstGeom>
          <a:noFill/>
        </p:spPr>
        <p:txBody>
          <a:bodyPr wrap="square" rtlCol="0">
            <a:spAutoFit/>
          </a:bodyPr>
          <a:lstStyle/>
          <a:p>
            <a:pPr algn="just">
              <a:lnSpc>
                <a:spcPct val="150000"/>
              </a:lnSpc>
            </a:pPr>
            <a:r>
              <a:rPr lang="el-GR" sz="1200" b="1" dirty="0">
                <a:solidFill>
                  <a:srgbClr val="002060"/>
                </a:solidFill>
                <a:latin typeface="Verdana" pitchFamily="34" charset="0"/>
                <a:ea typeface="Verdana" pitchFamily="34" charset="0"/>
                <a:cs typeface="Verdana" pitchFamily="34" charset="0"/>
              </a:rPr>
              <a:t>Το επιχειρηματικό σχέδιο που εγκρίθηκε προς χρηματοδότηση και υλοποιείται, περιλαμβάνει επενδύσεις στις παρακάτω βασικές κατηγορίες:</a:t>
            </a:r>
          </a:p>
          <a:p>
            <a:pPr>
              <a:lnSpc>
                <a:spcPct val="150000"/>
              </a:lnSpc>
            </a:pPr>
            <a:r>
              <a:rPr lang="el-GR" sz="1200" i="0" u="none" strike="noStrike" baseline="0" dirty="0">
                <a:solidFill>
                  <a:schemeClr val="accent1">
                    <a:lumMod val="50000"/>
                  </a:schemeClr>
                </a:solidFill>
                <a:latin typeface="Verdana" panose="020B0604030504040204" pitchFamily="34" charset="0"/>
                <a:ea typeface="Verdana" panose="020B0604030504040204" pitchFamily="34" charset="0"/>
              </a:rPr>
              <a:t>α) δαπάνες προσωπικού: </a:t>
            </a:r>
            <a:endParaRPr lang="en-US" sz="12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a:p>
            <a:pPr>
              <a:lnSpc>
                <a:spcPct val="150000"/>
              </a:lnSpc>
            </a:pPr>
            <a:r>
              <a:rPr lang="el-GR" sz="1200" i="0" u="none" strike="noStrike" baseline="0" dirty="0">
                <a:solidFill>
                  <a:schemeClr val="accent1">
                    <a:lumMod val="50000"/>
                  </a:schemeClr>
                </a:solidFill>
                <a:latin typeface="Verdana" panose="020B0604030504040204" pitchFamily="34" charset="0"/>
                <a:ea typeface="Verdana" panose="020B0604030504040204" pitchFamily="34" charset="0"/>
              </a:rPr>
              <a:t>β) δαπάνες οργάνων και εξοπλισμού </a:t>
            </a:r>
          </a:p>
          <a:p>
            <a:pPr>
              <a:lnSpc>
                <a:spcPct val="150000"/>
              </a:lnSpc>
            </a:pPr>
            <a:r>
              <a:rPr lang="el-GR" sz="1200" i="0" u="none" strike="noStrike" baseline="0" dirty="0">
                <a:solidFill>
                  <a:schemeClr val="accent1">
                    <a:lumMod val="50000"/>
                  </a:schemeClr>
                </a:solidFill>
                <a:latin typeface="Verdana" panose="020B0604030504040204" pitchFamily="34" charset="0"/>
                <a:ea typeface="Verdana" panose="020B0604030504040204" pitchFamily="34" charset="0"/>
              </a:rPr>
              <a:t>γ) δαπάνες για έρευνα επί </a:t>
            </a:r>
            <a:r>
              <a:rPr lang="el-GR" sz="1200" i="0" u="none" strike="noStrike" baseline="0" dirty="0" err="1">
                <a:solidFill>
                  <a:schemeClr val="accent1">
                    <a:lumMod val="50000"/>
                  </a:schemeClr>
                </a:solidFill>
                <a:latin typeface="Verdana" panose="020B0604030504040204" pitchFamily="34" charset="0"/>
                <a:ea typeface="Verdana" panose="020B0604030504040204" pitchFamily="34" charset="0"/>
              </a:rPr>
              <a:t>συμβάσει</a:t>
            </a:r>
            <a:r>
              <a:rPr lang="el-GR" sz="1200" i="0" u="none" strike="noStrike" baseline="0" dirty="0">
                <a:solidFill>
                  <a:schemeClr val="accent1">
                    <a:lumMod val="50000"/>
                  </a:schemeClr>
                </a:solidFill>
                <a:latin typeface="Verdana" panose="020B0604030504040204" pitchFamily="34" charset="0"/>
                <a:ea typeface="Verdana" panose="020B0604030504040204" pitchFamily="34" charset="0"/>
              </a:rPr>
              <a:t> </a:t>
            </a:r>
          </a:p>
          <a:p>
            <a:pPr>
              <a:lnSpc>
                <a:spcPct val="150000"/>
              </a:lnSpc>
            </a:pPr>
            <a:r>
              <a:rPr lang="el-GR" sz="1200" dirty="0">
                <a:solidFill>
                  <a:schemeClr val="accent1">
                    <a:lumMod val="50000"/>
                  </a:schemeClr>
                </a:solidFill>
                <a:latin typeface="Verdana" panose="020B0604030504040204" pitchFamily="34" charset="0"/>
                <a:ea typeface="Verdana" panose="020B0604030504040204" pitchFamily="34" charset="0"/>
              </a:rPr>
              <a:t>δ</a:t>
            </a:r>
            <a:r>
              <a:rPr lang="el-GR" sz="1200" i="0" u="none" strike="noStrike" baseline="0" dirty="0">
                <a:solidFill>
                  <a:schemeClr val="accent1">
                    <a:lumMod val="50000"/>
                  </a:schemeClr>
                </a:solidFill>
                <a:latin typeface="Verdana" panose="020B0604030504040204" pitchFamily="34" charset="0"/>
                <a:ea typeface="Verdana" panose="020B0604030504040204" pitchFamily="34" charset="0"/>
              </a:rPr>
              <a:t>) πρόσθετα γενικά έξοδα και λοιπές λειτουργικές δαπάνες </a:t>
            </a:r>
          </a:p>
          <a:p>
            <a:pPr>
              <a:lnSpc>
                <a:spcPct val="150000"/>
              </a:lnSpc>
            </a:pPr>
            <a:r>
              <a:rPr lang="el-GR" sz="1200" dirty="0">
                <a:solidFill>
                  <a:schemeClr val="accent1">
                    <a:lumMod val="50000"/>
                  </a:schemeClr>
                </a:solidFill>
                <a:latin typeface="Verdana" panose="020B0604030504040204" pitchFamily="34" charset="0"/>
                <a:ea typeface="Verdana" panose="020B0604030504040204" pitchFamily="34" charset="0"/>
              </a:rPr>
              <a:t>ε)Δαπάνες διπλωματών ευρεσιτεχνίας και λοιπών άυλων στοιχείων ενεργητικού </a:t>
            </a:r>
            <a:endParaRPr lang="el-GR" sz="1200" b="0" i="0" u="none" strike="noStrike" baseline="0" dirty="0">
              <a:solidFill>
                <a:schemeClr val="accent1">
                  <a:lumMod val="50000"/>
                </a:schemeClr>
              </a:solidFill>
              <a:latin typeface="Verdana" panose="020B0604030504040204" pitchFamily="34" charset="0"/>
              <a:ea typeface="Verdana" panose="020B0604030504040204" pitchFamily="34" charset="0"/>
            </a:endParaRPr>
          </a:p>
          <a:p>
            <a:pPr>
              <a:lnSpc>
                <a:spcPct val="150000"/>
              </a:lnSpc>
            </a:pPr>
            <a:r>
              <a:rPr lang="el-GR" sz="1200" b="0" i="0" u="none" strike="noStrike" baseline="0" dirty="0">
                <a:solidFill>
                  <a:schemeClr val="accent1">
                    <a:lumMod val="50000"/>
                  </a:schemeClr>
                </a:solidFill>
                <a:latin typeface="Calibri" panose="020F0502020204030204" pitchFamily="34" charset="0"/>
              </a:rPr>
              <a:t>	</a:t>
            </a:r>
            <a:endParaRPr lang="el-GR" sz="1200" b="1" dirty="0">
              <a:solidFill>
                <a:schemeClr val="accent1">
                  <a:lumMod val="50000"/>
                </a:schemeClr>
              </a:solidFill>
              <a:latin typeface="Verdana" pitchFamily="34" charset="0"/>
              <a:ea typeface="Verdana" pitchFamily="34" charset="0"/>
              <a:cs typeface="Verdana" pitchFamily="34" charset="0"/>
            </a:endParaRPr>
          </a:p>
          <a:p>
            <a:pPr>
              <a:lnSpc>
                <a:spcPct val="150000"/>
              </a:lnSpc>
            </a:pPr>
            <a:r>
              <a:rPr lang="el-GR" sz="1200" b="1" dirty="0">
                <a:solidFill>
                  <a:schemeClr val="accent1">
                    <a:lumMod val="50000"/>
                  </a:schemeClr>
                </a:solidFill>
                <a:latin typeface="Verdana" pitchFamily="34" charset="0"/>
                <a:ea typeface="Verdana" pitchFamily="34" charset="0"/>
                <a:cs typeface="Verdana" pitchFamily="34" charset="0"/>
              </a:rPr>
              <a:t>Μέσω της συμμετοχής στη Δράση, η επιχείρηση επιτυγχάνει:</a:t>
            </a:r>
          </a:p>
          <a:p>
            <a:pPr>
              <a:lnSpc>
                <a:spcPct val="150000"/>
              </a:lnSpc>
              <a:buFont typeface="Wingdings" pitchFamily="2" charset="2"/>
              <a:buChar char="ü"/>
            </a:pPr>
            <a:r>
              <a:rPr lang="el-GR" sz="1200" dirty="0">
                <a:solidFill>
                  <a:schemeClr val="accent1">
                    <a:lumMod val="50000"/>
                  </a:schemeClr>
                </a:solidFill>
                <a:latin typeface="Verdana" pitchFamily="34" charset="0"/>
                <a:ea typeface="Verdana" pitchFamily="34" charset="0"/>
                <a:cs typeface="Verdana" pitchFamily="34" charset="0"/>
              </a:rPr>
              <a:t>βελτίωση της ανταγωνιστικότητας της </a:t>
            </a:r>
          </a:p>
          <a:p>
            <a:pPr>
              <a:lnSpc>
                <a:spcPct val="150000"/>
              </a:lnSpc>
              <a:buFont typeface="Wingdings" pitchFamily="2" charset="2"/>
              <a:buChar char="ü"/>
            </a:pPr>
            <a:r>
              <a:rPr lang="el-GR" sz="1200" dirty="0">
                <a:solidFill>
                  <a:schemeClr val="accent1">
                    <a:lumMod val="50000"/>
                  </a:schemeClr>
                </a:solidFill>
                <a:latin typeface="Verdana" pitchFamily="34" charset="0"/>
                <a:ea typeface="Verdana" pitchFamily="34" charset="0"/>
                <a:cs typeface="Verdana" pitchFamily="34" charset="0"/>
              </a:rPr>
              <a:t>Ενίσχυση της καινοτόμου επιχειρηματικότητας</a:t>
            </a:r>
          </a:p>
          <a:p>
            <a:pPr>
              <a:lnSpc>
                <a:spcPct val="150000"/>
              </a:lnSpc>
              <a:buFont typeface="Wingdings" pitchFamily="2" charset="2"/>
              <a:buChar char="ü"/>
            </a:pPr>
            <a:r>
              <a:rPr lang="el-GR" sz="1200" dirty="0">
                <a:solidFill>
                  <a:schemeClr val="accent1">
                    <a:lumMod val="50000"/>
                  </a:schemeClr>
                </a:solidFill>
                <a:latin typeface="Verdana" pitchFamily="34" charset="0"/>
                <a:ea typeface="Verdana" pitchFamily="34" charset="0"/>
                <a:cs typeface="Verdana" pitchFamily="34" charset="0"/>
              </a:rPr>
              <a:t>δημιουργία / διατήρηση ποιοτικών θέσεων εργασίας</a:t>
            </a:r>
          </a:p>
          <a:p>
            <a:pPr>
              <a:lnSpc>
                <a:spcPct val="150000"/>
              </a:lnSpc>
            </a:pPr>
            <a:endParaRPr lang="el-GR" sz="1200" dirty="0">
              <a:latin typeface="Verdana" pitchFamily="34" charset="0"/>
              <a:ea typeface="Verdana" pitchFamily="34" charset="0"/>
              <a:cs typeface="Verdana" pitchFamily="34" charset="0"/>
            </a:endParaRPr>
          </a:p>
          <a:p>
            <a:pPr algn="just">
              <a:lnSpc>
                <a:spcPct val="150000"/>
              </a:lnSpc>
            </a:pPr>
            <a:r>
              <a:rPr lang="el-GR" sz="1200" dirty="0">
                <a:solidFill>
                  <a:srgbClr val="002060"/>
                </a:solidFill>
                <a:latin typeface="Verdana" pitchFamily="34" charset="0"/>
                <a:ea typeface="Verdana" pitchFamily="34" charset="0"/>
                <a:cs typeface="Verdana" pitchFamily="34" charset="0"/>
              </a:rPr>
              <a:t>Με τη συμβολή του </a:t>
            </a:r>
            <a:r>
              <a:rPr lang="el-GR" sz="1200" b="1" dirty="0">
                <a:solidFill>
                  <a:srgbClr val="002060"/>
                </a:solidFill>
                <a:latin typeface="Verdana" pitchFamily="34" charset="0"/>
                <a:ea typeface="Verdana" pitchFamily="34" charset="0"/>
                <a:cs typeface="Verdana" pitchFamily="34" charset="0"/>
              </a:rPr>
              <a:t>ΕΠ Κρήτη 2014-2020</a:t>
            </a:r>
            <a:r>
              <a:rPr lang="el-GR" sz="1200" dirty="0">
                <a:solidFill>
                  <a:srgbClr val="002060"/>
                </a:solidFill>
                <a:latin typeface="Verdana" pitchFamily="34" charset="0"/>
                <a:ea typeface="Verdana" pitchFamily="34" charset="0"/>
                <a:cs typeface="Verdana" pitchFamily="34" charset="0"/>
              </a:rPr>
              <a:t> ενισχύθηκε η/οι επιχείρηση/εις αποφέροντας οφέλη στην ανταγωνιστικότητα της χώρας καθώς και στην τοπική οικονομία</a:t>
            </a:r>
            <a:r>
              <a:rPr lang="en-US" sz="1200" dirty="0">
                <a:solidFill>
                  <a:srgbClr val="002060"/>
                </a:solidFill>
                <a:latin typeface="Verdana" pitchFamily="34" charset="0"/>
                <a:ea typeface="Verdana" pitchFamily="34" charset="0"/>
                <a:cs typeface="Verdana" pitchFamily="34" charset="0"/>
              </a:rPr>
              <a:t>.</a:t>
            </a:r>
            <a:r>
              <a:rPr lang="el-GR" sz="1200" dirty="0">
                <a:solidFill>
                  <a:srgbClr val="002060"/>
                </a:solidFill>
                <a:latin typeface="Verdana" pitchFamily="34" charset="0"/>
                <a:ea typeface="Verdana" pitchFamily="34" charset="0"/>
                <a:cs typeface="Verdana" pitchFamily="34" charset="0"/>
              </a:rPr>
              <a:t> </a:t>
            </a:r>
            <a:endParaRPr lang="en-US" sz="1200" dirty="0">
              <a:solidFill>
                <a:srgbClr val="002060"/>
              </a:solidFill>
              <a:latin typeface="Verdana" pitchFamily="34" charset="0"/>
              <a:ea typeface="Verdana" pitchFamily="34" charset="0"/>
              <a:cs typeface="Verdana" pitchFamily="34" charset="0"/>
            </a:endParaRPr>
          </a:p>
          <a:p>
            <a:pPr>
              <a:lnSpc>
                <a:spcPct val="150000"/>
              </a:lnSpc>
            </a:pPr>
            <a:endParaRPr lang="el-GR" sz="1200" dirty="0">
              <a:solidFill>
                <a:srgbClr val="00206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401816875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153</TotalTime>
  <Words>251</Words>
  <Application>Microsoft Office PowerPoint</Application>
  <PresentationFormat>Χαρτί A3 (297x420 χιλ.)</PresentationFormat>
  <Paragraphs>15</Paragraphs>
  <Slides>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vt:i4>
      </vt:variant>
    </vt:vector>
  </HeadingPairs>
  <TitlesOfParts>
    <vt:vector size="7" baseType="lpstr">
      <vt:lpstr>Arial</vt:lpstr>
      <vt:lpstr>Arial Narrow</vt:lpstr>
      <vt:lpstr>Calibri</vt:lpstr>
      <vt:lpstr>Verdana</vt:lpstr>
      <vt:lpstr>Wingdings</vt:lpstr>
      <vt:lpstr>Custom Design</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Manousakis</dc:creator>
  <cp:lastModifiedBy>ΚΩΝΣΤΑΝΤΙΝΟΣ ΑΠΕΡΓΗΣ</cp:lastModifiedBy>
  <cp:revision>17</cp:revision>
  <cp:lastPrinted>2021-02-12T12:51:10Z</cp:lastPrinted>
  <dcterms:created xsi:type="dcterms:W3CDTF">2021-01-27T08:43:35Z</dcterms:created>
  <dcterms:modified xsi:type="dcterms:W3CDTF">2022-09-20T11:52:46Z</dcterms:modified>
</cp:coreProperties>
</file>